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 dirty="0"/>
            <a:t>Ηλεκτρονικό Περιβάλλον Εκπαίδευσης E-</a:t>
          </a:r>
          <a:r>
            <a:rPr lang="el-GR" b="1" dirty="0" err="1"/>
            <a:t>Learning</a:t>
          </a:r>
          <a:endParaRPr lang="el-GR" dirty="0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 custLinFactX="-31655" custLinFactY="-17414" custLinFactNeighborX="-100000" custLinFactNeighborY="-100000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F88E0F60-0C3A-4B0E-BE3A-0AA34933F634}" type="presOf" srcId="{DDA03470-8DA1-4C21-8774-5852B0BE914E}" destId="{4FC684DD-8A8F-4DD0-8EDA-110A1624C4D8}" srcOrd="0" destOrd="0" presId="urn:microsoft.com/office/officeart/2005/8/layout/vList2"/>
    <dgm:cxn modelId="{FCBE9565-592A-4892-B8CE-8F532D5614FF}" type="presOf" srcId="{88BBEDE2-840C-43D8-90F2-303B93233E7C}" destId="{BF98B1F2-4ABB-4198-9B2F-0C8E46E61248}" srcOrd="0" destOrd="0" presId="urn:microsoft.com/office/officeart/2005/8/layout/vList2"/>
    <dgm:cxn modelId="{C75DFAE7-541D-4330-8E51-48D164310352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 dirty="0"/>
            <a:t>Ηλεκτρονικό Περιβάλλον Εκπαίδευσης E-</a:t>
          </a:r>
          <a:r>
            <a:rPr lang="el-GR" b="1" dirty="0" err="1"/>
            <a:t>Learning</a:t>
          </a:r>
          <a:endParaRPr lang="el-GR" dirty="0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A03470-8DA1-4C21-8774-5852B0BE9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88BBEDE2-840C-43D8-90F2-303B93233E7C}">
      <dgm:prSet/>
      <dgm:spPr/>
      <dgm:t>
        <a:bodyPr/>
        <a:lstStyle/>
        <a:p>
          <a:r>
            <a:rPr lang="el-GR" b="1"/>
            <a:t>Ηλεκτρονικό Περιβάλλον Εκπαίδευσης E-Learning</a:t>
          </a:r>
          <a:endParaRPr lang="el-GR"/>
        </a:p>
      </dgm:t>
    </dgm:pt>
    <dgm:pt modelId="{37F53560-3AFB-4966-935D-4AE6D493962B}" type="parTrans" cxnId="{EBF7DB1F-5FE4-492F-9246-79342F2B0E9A}">
      <dgm:prSet/>
      <dgm:spPr/>
      <dgm:t>
        <a:bodyPr/>
        <a:lstStyle/>
        <a:p>
          <a:endParaRPr lang="el-GR"/>
        </a:p>
      </dgm:t>
    </dgm:pt>
    <dgm:pt modelId="{92DA62B9-C66B-4338-836F-27F115A7636D}" type="sibTrans" cxnId="{EBF7DB1F-5FE4-492F-9246-79342F2B0E9A}">
      <dgm:prSet/>
      <dgm:spPr/>
      <dgm:t>
        <a:bodyPr/>
        <a:lstStyle/>
        <a:p>
          <a:endParaRPr lang="el-GR"/>
        </a:p>
      </dgm:t>
    </dgm:pt>
    <dgm:pt modelId="{4FC684DD-8A8F-4DD0-8EDA-110A1624C4D8}" type="pres">
      <dgm:prSet presAssocID="{DDA03470-8DA1-4C21-8774-5852B0BE914E}" presName="linear" presStyleCnt="0">
        <dgm:presLayoutVars>
          <dgm:animLvl val="lvl"/>
          <dgm:resizeHandles val="exact"/>
        </dgm:presLayoutVars>
      </dgm:prSet>
      <dgm:spPr/>
    </dgm:pt>
    <dgm:pt modelId="{BF98B1F2-4ABB-4198-9B2F-0C8E46E61248}" type="pres">
      <dgm:prSet presAssocID="{88BBEDE2-840C-43D8-90F2-303B93233E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F7DB1F-5FE4-492F-9246-79342F2B0E9A}" srcId="{DDA03470-8DA1-4C21-8774-5852B0BE914E}" destId="{88BBEDE2-840C-43D8-90F2-303B93233E7C}" srcOrd="0" destOrd="0" parTransId="{37F53560-3AFB-4966-935D-4AE6D493962B}" sibTransId="{92DA62B9-C66B-4338-836F-27F115A7636D}"/>
    <dgm:cxn modelId="{BA62DB43-A649-4045-93D4-FDBF89B0B968}" type="presOf" srcId="{DDA03470-8DA1-4C21-8774-5852B0BE914E}" destId="{4FC684DD-8A8F-4DD0-8EDA-110A1624C4D8}" srcOrd="0" destOrd="0" presId="urn:microsoft.com/office/officeart/2005/8/layout/vList2"/>
    <dgm:cxn modelId="{9FD63BF3-28FE-4548-9D25-2CED1B54EC4D}" type="presOf" srcId="{88BBEDE2-840C-43D8-90F2-303B93233E7C}" destId="{BF98B1F2-4ABB-4198-9B2F-0C8E46E61248}" srcOrd="0" destOrd="0" presId="urn:microsoft.com/office/officeart/2005/8/layout/vList2"/>
    <dgm:cxn modelId="{EA47959D-329A-46FF-90E5-2B7CB1DAE6F6}" type="presParOf" srcId="{4FC684DD-8A8F-4DD0-8EDA-110A1624C4D8}" destId="{BF98B1F2-4ABB-4198-9B2F-0C8E46E612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0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Ηλεκτρονικό Περιβάλλον Εκπαίδευσης E-</a:t>
          </a:r>
          <a:r>
            <a:rPr lang="el-GR" sz="1800" b="1" kern="1200" dirty="0" err="1"/>
            <a:t>Learning</a:t>
          </a:r>
          <a:endParaRPr lang="el-GR" sz="1800" kern="1200" dirty="0"/>
        </a:p>
      </dsp:txBody>
      <dsp:txXfrm>
        <a:off x="51403" y="51403"/>
        <a:ext cx="2905507" cy="950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Ηλεκτρονικό Περιβάλλον Εκπαίδευσης E-</a:t>
          </a:r>
          <a:r>
            <a:rPr lang="el-GR" sz="1800" b="1" kern="1200" dirty="0" err="1"/>
            <a:t>Learning</a:t>
          </a:r>
          <a:endParaRPr lang="el-GR" sz="1800" kern="1200" dirty="0"/>
        </a:p>
      </dsp:txBody>
      <dsp:txXfrm>
        <a:off x="51403" y="105928"/>
        <a:ext cx="2905507" cy="950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8B1F2-4ABB-4198-9B2F-0C8E46E61248}">
      <dsp:nvSpPr>
        <dsp:cNvPr id="0" name=""/>
        <dsp:cNvSpPr/>
      </dsp:nvSpPr>
      <dsp:spPr>
        <a:xfrm>
          <a:off x="0" y="54525"/>
          <a:ext cx="3008313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/>
            <a:t>Ηλεκτρονικό Περιβάλλον Εκπαίδευσης E-Learning</a:t>
          </a:r>
          <a:endParaRPr lang="el-GR" sz="1800" kern="1200"/>
        </a:p>
      </dsp:txBody>
      <dsp:txXfrm>
        <a:off x="51403" y="105928"/>
        <a:ext cx="2905507" cy="9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4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8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0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9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4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4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7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48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02" r:id="rId8"/>
    <p:sldLayoutId id="2147483711" r:id="rId9"/>
    <p:sldLayoutId id="2147483701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5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6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7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8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9.xml"/><Relationship Id="rId7" Type="http://schemas.openxmlformats.org/officeDocument/2006/relationships/hyperlink" Target="http://elearning-polecon.org/moodle/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1" descr="Εικόνα που περιέχει τέχνη&#10;&#10;Περιγραφή που δημιουργήθηκε αυτόματα">
            <a:extLst>
              <a:ext uri="{FF2B5EF4-FFF2-40B4-BE49-F238E27FC236}">
                <a16:creationId xmlns:a16="http://schemas.microsoft.com/office/drawing/2014/main" id="{3A0A5454-FC74-B169-C3D5-4919AA3C7C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36466" r="-1" b="7269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51AE9F-D7DD-5E3E-7F07-8F84FC13600F}"/>
              </a:ext>
            </a:extLst>
          </p:cNvPr>
          <p:cNvSpPr txBox="1"/>
          <p:nvPr/>
        </p:nvSpPr>
        <p:spPr>
          <a:xfrm>
            <a:off x="3164583" y="686020"/>
            <a:ext cx="5859787" cy="2742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ΟΔΗΓΙΕΣ ΓΙΑ ΔΗΜΙΟΥΡΓΙΑ ΛΟΓΑΡΙΑΣΜΟΥ </a:t>
            </a: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976CA19D-4EF9-2A82-0A22-98965DD6CD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2951979"/>
              </p:ext>
            </p:extLst>
          </p:nvPr>
        </p:nvGraphicFramePr>
        <p:xfrm>
          <a:off x="156260" y="265821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452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Δημιουργία Λογαριασμού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5E3B6D4-8974-55D0-F4F4-774EB0451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2000" dirty="0"/>
              <a:t>Ηλεκτρονική διαχείριση μαθημάτων και διεξαγωγής εξετάσεων. </a:t>
            </a:r>
            <a:endParaRPr lang="en-US" sz="2000" dirty="0"/>
          </a:p>
          <a:p>
            <a:r>
              <a:rPr lang="el-GR" sz="2000" dirty="0"/>
              <a:t>Με στόχο τη βελτίωση της εκπαιδευτικής διαδικασίας και ενίσχυση της διδασκαλίας των μαθημάτων, στην οποία συμμετέχω ως διδάσκουσα.</a:t>
            </a: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9" name="Εικόνα 8" descr="Εικόνα που περιέχει κείμενο, στιγμιότυπο οθόνης, λογισμικό, γραμματοσειρά">
            <a:extLst>
              <a:ext uri="{FF2B5EF4-FFF2-40B4-BE49-F238E27FC236}">
                <a16:creationId xmlns:a16="http://schemas.microsoft.com/office/drawing/2014/main" id="{5FB6EDB7-C672-B179-BF91-8CE62D0B3E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47069"/>
            <a:ext cx="6400800" cy="3667125"/>
          </a:xfrm>
          <a:prstGeom prst="rect">
            <a:avLst/>
          </a:prstGeom>
        </p:spPr>
      </p:pic>
      <p:sp>
        <p:nvSpPr>
          <p:cNvPr id="10" name="Βέλος: Αριστερό 9">
            <a:extLst>
              <a:ext uri="{FF2B5EF4-FFF2-40B4-BE49-F238E27FC236}">
                <a16:creationId xmlns:a16="http://schemas.microsoft.com/office/drawing/2014/main" id="{0FF74C63-AB56-DF71-D7FC-8834E6B947AF}"/>
              </a:ext>
            </a:extLst>
          </p:cNvPr>
          <p:cNvSpPr/>
          <p:nvPr/>
        </p:nvSpPr>
        <p:spPr bwMode="auto">
          <a:xfrm>
            <a:off x="6991351" y="4267201"/>
            <a:ext cx="682625" cy="7008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9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Δημιουργία Λογαριασμού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34D3B9F5-D53F-5B87-B983-4B8873B2CC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7219" y="1971035"/>
            <a:ext cx="4158382" cy="24571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12118A9-7196-37C3-BBE8-C2778FFAC1B7}"/>
              </a:ext>
            </a:extLst>
          </p:cNvPr>
          <p:cNvSpPr txBox="1"/>
          <p:nvPr/>
        </p:nvSpPr>
        <p:spPr>
          <a:xfrm>
            <a:off x="6727390" y="2657566"/>
            <a:ext cx="3243982" cy="13234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Στο όνομα χρήστη να γράψετε τον αριθμό μητρώου (Α.Μ) ξεκινώντας από το 823……</a:t>
            </a:r>
          </a:p>
        </p:txBody>
      </p: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4D0E4F89-F3C9-F9DC-35AD-BC35F031758A}"/>
              </a:ext>
            </a:extLst>
          </p:cNvPr>
          <p:cNvCxnSpPr/>
          <p:nvPr/>
        </p:nvCxnSpPr>
        <p:spPr bwMode="auto">
          <a:xfrm>
            <a:off x="4267200" y="3429000"/>
            <a:ext cx="2362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1F4B7D96-083B-8652-673F-495BC004AF1E}"/>
              </a:ext>
            </a:extLst>
          </p:cNvPr>
          <p:cNvCxnSpPr/>
          <p:nvPr/>
        </p:nvCxnSpPr>
        <p:spPr bwMode="auto">
          <a:xfrm>
            <a:off x="4267200" y="4267200"/>
            <a:ext cx="2667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A7905F2-BFCE-02E7-5399-DC6556E644A3}"/>
              </a:ext>
            </a:extLst>
          </p:cNvPr>
          <p:cNvSpPr txBox="1"/>
          <p:nvPr/>
        </p:nvSpPr>
        <p:spPr>
          <a:xfrm>
            <a:off x="7179830" y="4200435"/>
            <a:ext cx="2882034" cy="129266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Στον κωδικό πρόσβασης μπορείτε να γράψετε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Pa=</a:t>
            </a:r>
            <a:r>
              <a:rPr lang="el-GR" sz="2000" dirty="0">
                <a:solidFill>
                  <a:srgbClr val="FF0000"/>
                </a:solidFill>
              </a:rPr>
              <a:t>823……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196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Δημιουργία Λογαριασμού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2118A9-7196-37C3-BBE8-C2778FFAC1B7}"/>
              </a:ext>
            </a:extLst>
          </p:cNvPr>
          <p:cNvSpPr txBox="1"/>
          <p:nvPr/>
        </p:nvSpPr>
        <p:spPr>
          <a:xfrm>
            <a:off x="6944159" y="2321877"/>
            <a:ext cx="3243982" cy="13234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ΜΕ ΚΕΦΑΛΑΙΑ ΕΛΛΗΝΙΚΑ ΓΡΑΜΜΑΤΑ </a:t>
            </a:r>
            <a:r>
              <a:rPr lang="el-G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ΤΟ ΕΠΩΝΥΜΟ </a:t>
            </a:r>
          </a:p>
          <a:p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ΌΧΙ ΤΟ ΟΝΟΜΑ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7905F2-BFCE-02E7-5399-DC6556E644A3}"/>
              </a:ext>
            </a:extLst>
          </p:cNvPr>
          <p:cNvSpPr txBox="1"/>
          <p:nvPr/>
        </p:nvSpPr>
        <p:spPr>
          <a:xfrm>
            <a:off x="6794933" y="3769889"/>
            <a:ext cx="2882034" cy="16312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ΜΕ ΚΕΦΑΛΑΙΑ ΕΛΛΗΝΙΚΑ ΓΡΑΜΜΑΤΑ </a:t>
            </a:r>
            <a:r>
              <a:rPr lang="el-G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ΤΟ ΟΝΟΜΑ</a:t>
            </a:r>
          </a:p>
          <a:p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ΌΧΙ ΤΟ ΕΠΩΝΥΜΟ</a:t>
            </a: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52BAFD3-00ED-6644-AB1A-6944B9F1F4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7030" y="2000237"/>
            <a:ext cx="4858570" cy="2638095"/>
          </a:xfrm>
          <a:prstGeom prst="rect">
            <a:avLst/>
          </a:prstGeom>
        </p:spPr>
      </p:pic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4746DD12-D24E-8216-7822-A49A3C06D501}"/>
              </a:ext>
            </a:extLst>
          </p:cNvPr>
          <p:cNvSpPr/>
          <p:nvPr/>
        </p:nvSpPr>
        <p:spPr bwMode="auto">
          <a:xfrm>
            <a:off x="5562600" y="2962275"/>
            <a:ext cx="1252537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BBEBA26F-4911-FD37-6DAF-9096E0E7C936}"/>
              </a:ext>
            </a:extLst>
          </p:cNvPr>
          <p:cNvCxnSpPr/>
          <p:nvPr/>
        </p:nvCxnSpPr>
        <p:spPr bwMode="auto">
          <a:xfrm>
            <a:off x="5562600" y="3429000"/>
            <a:ext cx="1143001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4935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Δημιουργία Λογαριασμού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4746DD12-D24E-8216-7822-A49A3C06D501}"/>
              </a:ext>
            </a:extLst>
          </p:cNvPr>
          <p:cNvSpPr/>
          <p:nvPr/>
        </p:nvSpPr>
        <p:spPr bwMode="auto">
          <a:xfrm>
            <a:off x="5562600" y="2962275"/>
            <a:ext cx="1252537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BBEBA26F-4911-FD37-6DAF-9096E0E7C936}"/>
              </a:ext>
            </a:extLst>
          </p:cNvPr>
          <p:cNvCxnSpPr/>
          <p:nvPr/>
        </p:nvCxnSpPr>
        <p:spPr bwMode="auto">
          <a:xfrm>
            <a:off x="5562600" y="3429000"/>
            <a:ext cx="1143001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8C983570-1BA7-641D-9AB1-BAB1EB9DA9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0" y="2026387"/>
            <a:ext cx="7620000" cy="2123449"/>
          </a:xfrm>
          <a:prstGeom prst="rect">
            <a:avLst/>
          </a:prstGeom>
        </p:spPr>
      </p:pic>
      <p:sp>
        <p:nvSpPr>
          <p:cNvPr id="10" name="Βέλος: Αριστερό 9">
            <a:extLst>
              <a:ext uri="{FF2B5EF4-FFF2-40B4-BE49-F238E27FC236}">
                <a16:creationId xmlns:a16="http://schemas.microsoft.com/office/drawing/2014/main" id="{1E7F9C7E-5AAC-94D2-8DBD-CA81B8E6DD97}"/>
              </a:ext>
            </a:extLst>
          </p:cNvPr>
          <p:cNvSpPr/>
          <p:nvPr/>
        </p:nvSpPr>
        <p:spPr bwMode="auto">
          <a:xfrm>
            <a:off x="9598026" y="2438400"/>
            <a:ext cx="692149" cy="4572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73F911E5-7C56-90F0-16A5-86CE9F10D9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0" y="4311760"/>
            <a:ext cx="5609524" cy="1790476"/>
          </a:xfrm>
          <a:prstGeom prst="rect">
            <a:avLst/>
          </a:prstGeom>
        </p:spPr>
      </p:pic>
      <p:sp>
        <p:nvSpPr>
          <p:cNvPr id="16" name="Βέλος: Αριστερό 15">
            <a:extLst>
              <a:ext uri="{FF2B5EF4-FFF2-40B4-BE49-F238E27FC236}">
                <a16:creationId xmlns:a16="http://schemas.microsoft.com/office/drawing/2014/main" id="{B6D97D7A-DE81-A7C6-E2E4-5E5027D7A8F8}"/>
              </a:ext>
            </a:extLst>
          </p:cNvPr>
          <p:cNvSpPr/>
          <p:nvPr/>
        </p:nvSpPr>
        <p:spPr bwMode="auto">
          <a:xfrm>
            <a:off x="8566151" y="4572000"/>
            <a:ext cx="692149" cy="4572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6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Δημιουργία Λογαριασμού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6F3561D-2E0B-416D-23C8-6B64FCE24D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0479" y="1957956"/>
            <a:ext cx="6057143" cy="4533333"/>
          </a:xfrm>
          <a:prstGeom prst="rect">
            <a:avLst/>
          </a:prstGeom>
        </p:spPr>
      </p:pic>
      <p:sp>
        <p:nvSpPr>
          <p:cNvPr id="11" name="Βέλος: Αριστερό 10">
            <a:extLst>
              <a:ext uri="{FF2B5EF4-FFF2-40B4-BE49-F238E27FC236}">
                <a16:creationId xmlns:a16="http://schemas.microsoft.com/office/drawing/2014/main" id="{893B90B8-02CE-8C37-7F6F-EA811933DBFA}"/>
              </a:ext>
            </a:extLst>
          </p:cNvPr>
          <p:cNvSpPr/>
          <p:nvPr/>
        </p:nvSpPr>
        <p:spPr bwMode="auto">
          <a:xfrm>
            <a:off x="6553200" y="4038600"/>
            <a:ext cx="1208084" cy="4572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B066ADF6-F625-457F-0979-09C63C1DFBDB}"/>
              </a:ext>
            </a:extLst>
          </p:cNvPr>
          <p:cNvSpPr/>
          <p:nvPr/>
        </p:nvSpPr>
        <p:spPr>
          <a:xfrm>
            <a:off x="7732710" y="2629834"/>
            <a:ext cx="2884117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ΣΥΜΠΛΗΡΩΣΤΕ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ΤΟΝ ΑΡΙΘΜΟ ΜΗΤΡΩΟΥ 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ΞΕΚΙΝΩΝΤΑΣ ΑΠΌ ΤΟ 823…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ΓΙΑ ΠΑΡΑΔΕΙΓΜΑ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8230027</a:t>
            </a:r>
            <a:endParaRPr lang="el-G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Βέλος: Δεξιό 17">
            <a:extLst>
              <a:ext uri="{FF2B5EF4-FFF2-40B4-BE49-F238E27FC236}">
                <a16:creationId xmlns:a16="http://schemas.microsoft.com/office/drawing/2014/main" id="{A0975440-ADEA-A073-7C3B-9307824635F1}"/>
              </a:ext>
            </a:extLst>
          </p:cNvPr>
          <p:cNvSpPr/>
          <p:nvPr/>
        </p:nvSpPr>
        <p:spPr bwMode="auto">
          <a:xfrm>
            <a:off x="3900487" y="6121401"/>
            <a:ext cx="1179513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2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Εγγραφή στο Μάθημα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1573B973-7F17-AA80-43C3-119E221BA6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5524" y="1905000"/>
            <a:ext cx="7780952" cy="2362200"/>
          </a:xfrm>
          <a:prstGeom prst="rect">
            <a:avLst/>
          </a:prstGeom>
        </p:spPr>
      </p:pic>
      <p:sp>
        <p:nvSpPr>
          <p:cNvPr id="8" name="Βέλος: Αριστερό 7">
            <a:extLst>
              <a:ext uri="{FF2B5EF4-FFF2-40B4-BE49-F238E27FC236}">
                <a16:creationId xmlns:a16="http://schemas.microsoft.com/office/drawing/2014/main" id="{20569BAA-0ECB-E981-553C-D1A0C4042A50}"/>
              </a:ext>
            </a:extLst>
          </p:cNvPr>
          <p:cNvSpPr/>
          <p:nvPr/>
        </p:nvSpPr>
        <p:spPr bwMode="auto">
          <a:xfrm>
            <a:off x="3485356" y="3505200"/>
            <a:ext cx="781844" cy="4572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Εγγραφή στο Μάθημα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8</a:t>
            </a:fld>
            <a:endParaRPr lang="el-GR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6D05AD13-E8DD-E490-F349-998EC091B3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0" y="2253306"/>
            <a:ext cx="8642350" cy="2793357"/>
          </a:xfrm>
          <a:prstGeom prst="rect">
            <a:avLst/>
          </a:prstGeom>
        </p:spPr>
      </p:pic>
      <p:sp>
        <p:nvSpPr>
          <p:cNvPr id="4" name="Βέλος: Αριστερό 3">
            <a:extLst>
              <a:ext uri="{FF2B5EF4-FFF2-40B4-BE49-F238E27FC236}">
                <a16:creationId xmlns:a16="http://schemas.microsoft.com/office/drawing/2014/main" id="{3CE8552B-6DFA-2AB7-6FBC-6D5E25091597}"/>
              </a:ext>
            </a:extLst>
          </p:cNvPr>
          <p:cNvSpPr/>
          <p:nvPr/>
        </p:nvSpPr>
        <p:spPr bwMode="auto">
          <a:xfrm>
            <a:off x="3852863" y="2705100"/>
            <a:ext cx="1481137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4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>
            <a:extLst>
              <a:ext uri="{FF2B5EF4-FFF2-40B4-BE49-F238E27FC236}">
                <a16:creationId xmlns:a16="http://schemas.microsoft.com/office/drawing/2014/main" id="{A000C8D6-C05C-887F-97EA-905854975590}"/>
              </a:ext>
            </a:extLst>
          </p:cNvPr>
          <p:cNvGraphicFramePr/>
          <p:nvPr/>
        </p:nvGraphicFramePr>
        <p:xfrm>
          <a:off x="1981201" y="273050"/>
          <a:ext cx="3008313" cy="116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050E99-4D65-80AB-1BB6-BC4025F5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050" y="11373"/>
            <a:ext cx="5111750" cy="1479549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>
                <a:hlinkClick r:id="rId7"/>
              </a:rPr>
              <a:t>http://elearning-polecon.org/moodle/</a:t>
            </a: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l-GR" dirty="0"/>
              <a:t>Εγγραφή στο Μάθημα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E14F22-566F-4891-DAE5-BCB6A4BF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EBB0-92C7-4252-BE7A-396B21544D19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584C930-77C7-827E-74B3-DDB83FA261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7200" y="1706733"/>
            <a:ext cx="8763000" cy="4321092"/>
          </a:xfrm>
          <a:prstGeom prst="rect">
            <a:avLst/>
          </a:prstGeom>
        </p:spPr>
      </p:pic>
      <p:sp>
        <p:nvSpPr>
          <p:cNvPr id="11" name="Βέλος: Αριστερό 10">
            <a:extLst>
              <a:ext uri="{FF2B5EF4-FFF2-40B4-BE49-F238E27FC236}">
                <a16:creationId xmlns:a16="http://schemas.microsoft.com/office/drawing/2014/main" id="{0DA67C11-C345-35AB-360E-21FF88AC5A0D}"/>
              </a:ext>
            </a:extLst>
          </p:cNvPr>
          <p:cNvSpPr/>
          <p:nvPr/>
        </p:nvSpPr>
        <p:spPr bwMode="auto">
          <a:xfrm>
            <a:off x="7543800" y="5410200"/>
            <a:ext cx="1295400" cy="2413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u="sng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79860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DarkSeedLeftStep">
      <a:dk1>
        <a:srgbClr val="000000"/>
      </a:dk1>
      <a:lt1>
        <a:srgbClr val="FFFFFF"/>
      </a:lt1>
      <a:dk2>
        <a:srgbClr val="413024"/>
      </a:dk2>
      <a:lt2>
        <a:srgbClr val="E8E2E8"/>
      </a:lt2>
      <a:accent1>
        <a:srgbClr val="4DB748"/>
      </a:accent1>
      <a:accent2>
        <a:srgbClr val="72B13B"/>
      </a:accent2>
      <a:accent3>
        <a:srgbClr val="9CA742"/>
      </a:accent3>
      <a:accent4>
        <a:srgbClr val="B18E3B"/>
      </a:accent4>
      <a:accent5>
        <a:srgbClr val="C36E4D"/>
      </a:accent5>
      <a:accent6>
        <a:srgbClr val="B13B4A"/>
      </a:accent6>
      <a:hlink>
        <a:srgbClr val="B5723C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218</Words>
  <Application>Microsoft Office PowerPoint</Application>
  <PresentationFormat>Ευρεία οθόνη</PresentationFormat>
  <Paragraphs>48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Gill Sans Nova</vt:lpstr>
      <vt:lpstr>Times New Roman</vt:lpstr>
      <vt:lpstr>TropicVTI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Ιωάννα Κεραμίδου</dc:creator>
  <cp:lastModifiedBy>Ιωάννα Κεραμίδου</cp:lastModifiedBy>
  <cp:revision>2</cp:revision>
  <dcterms:created xsi:type="dcterms:W3CDTF">2023-10-23T04:24:51Z</dcterms:created>
  <dcterms:modified xsi:type="dcterms:W3CDTF">2023-10-23T04:29:09Z</dcterms:modified>
</cp:coreProperties>
</file>